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56" r:id="rId3"/>
    <p:sldId id="257" r:id="rId4"/>
    <p:sldId id="271" r:id="rId5"/>
    <p:sldId id="282" r:id="rId6"/>
    <p:sldId id="285" r:id="rId7"/>
    <p:sldId id="286" r:id="rId8"/>
    <p:sldId id="280" r:id="rId9"/>
    <p:sldId id="272" r:id="rId10"/>
    <p:sldId id="273" r:id="rId11"/>
    <p:sldId id="281" r:id="rId12"/>
    <p:sldId id="274" r:id="rId13"/>
    <p:sldId id="275" r:id="rId14"/>
    <p:sldId id="276" r:id="rId15"/>
    <p:sldId id="277" r:id="rId16"/>
    <p:sldId id="278" r:id="rId17"/>
    <p:sldId id="284" r:id="rId18"/>
    <p:sldId id="261" r:id="rId19"/>
    <p:sldId id="258" r:id="rId20"/>
    <p:sldId id="259" r:id="rId21"/>
    <p:sldId id="264" r:id="rId22"/>
    <p:sldId id="265" r:id="rId23"/>
    <p:sldId id="266" r:id="rId24"/>
    <p:sldId id="268" r:id="rId25"/>
    <p:sldId id="267" r:id="rId26"/>
    <p:sldId id="269" r:id="rId27"/>
    <p:sldId id="260" r:id="rId28"/>
    <p:sldId id="283" r:id="rId29"/>
    <p:sldId id="270" r:id="rId30"/>
    <p:sldId id="287" r:id="rId31"/>
    <p:sldId id="263" r:id="rId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Обзор библиотеки </a:t>
            </a:r>
            <a:r>
              <a:rPr lang="en-US" dirty="0" smtClean="0"/>
              <a:t>D3.js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Выполнил: Прокопович Д. В.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Шестерёнки</a:t>
            </a:r>
            <a:br>
              <a:rPr lang="ru-RU" dirty="0" smtClean="0"/>
            </a:br>
            <a:r>
              <a:rPr lang="en-US" dirty="0" smtClean="0"/>
              <a:t>https://bl.ocks.org/mbostock/1353700</a:t>
            </a:r>
            <a:endParaRPr lang="ru-RU" dirty="0"/>
          </a:p>
        </p:txBody>
      </p:sp>
      <p:pic>
        <p:nvPicPr>
          <p:cNvPr id="9217" name="Picture 1" descr="C:\Users\Admin\Desktop\EpicyclicGearin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571612"/>
            <a:ext cx="7694423" cy="50374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Просто анимация на </a:t>
            </a:r>
            <a:r>
              <a:rPr lang="en-US" dirty="0" smtClean="0"/>
              <a:t>SVG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https://bl.ocks.org/mbostock/4165404</a:t>
            </a:r>
            <a:endParaRPr lang="ru-RU" dirty="0"/>
          </a:p>
        </p:txBody>
      </p:sp>
      <p:pic>
        <p:nvPicPr>
          <p:cNvPr id="38914" name="Picture 2" descr="C:\Users\Admin\Desktop\RainbowWorm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00306"/>
            <a:ext cx="7843874" cy="39703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Шарики, убегающие от курсора</a:t>
            </a:r>
            <a:r>
              <a:rPr lang="en-US" dirty="0" smtClean="0"/>
              <a:t> https://bl.ocks.org/mbostock/3231298</a:t>
            </a:r>
            <a:endParaRPr lang="ru-RU" dirty="0"/>
          </a:p>
        </p:txBody>
      </p:sp>
      <p:pic>
        <p:nvPicPr>
          <p:cNvPr id="8193" name="Picture 1" descr="C:\Users\Admin\Desktop\CollisionDetectio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282" y="2000240"/>
            <a:ext cx="8355414" cy="4406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Гистограмма,с</a:t>
            </a:r>
            <a:r>
              <a:rPr lang="ru-RU" dirty="0" smtClean="0"/>
              <a:t> случайными данными</a:t>
            </a:r>
            <a:br>
              <a:rPr lang="ru-RU" dirty="0" smtClean="0"/>
            </a:br>
            <a:r>
              <a:rPr lang="en-US" dirty="0" smtClean="0"/>
              <a:t>https://bl.ocks.org/mbostock/3048450</a:t>
            </a:r>
            <a:endParaRPr lang="ru-RU" dirty="0"/>
          </a:p>
        </p:txBody>
      </p:sp>
      <p:pic>
        <p:nvPicPr>
          <p:cNvPr id="7169" name="Picture 1" descr="C:\Users\Admin\Desktop\Гистограмма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71678"/>
            <a:ext cx="7995804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Анимированная сфера в </a:t>
            </a:r>
            <a:r>
              <a:rPr lang="en-US" dirty="0" smtClean="0"/>
              <a:t>SVG</a:t>
            </a:r>
            <a:br>
              <a:rPr lang="en-US" dirty="0" smtClean="0"/>
            </a:br>
            <a:r>
              <a:rPr lang="en-US" dirty="0" smtClean="0"/>
              <a:t>https://www.jasondavies.com/maps/sphere-spirals/</a:t>
            </a:r>
            <a:endParaRPr lang="ru-RU" dirty="0"/>
          </a:p>
        </p:txBody>
      </p:sp>
      <p:pic>
        <p:nvPicPr>
          <p:cNvPr id="6145" name="Picture 1" descr="C:\Users\Admin\Desktop\SphereSpiral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944" y="1700234"/>
            <a:ext cx="52197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Кликабельная</a:t>
            </a:r>
            <a:r>
              <a:rPr lang="ru-RU" dirty="0" smtClean="0"/>
              <a:t> круговая диаграмма</a:t>
            </a:r>
            <a:r>
              <a:rPr lang="en-US" dirty="0" smtClean="0"/>
              <a:t> https://bl.ocks.org/mbostock/5944371</a:t>
            </a:r>
            <a:endParaRPr lang="ru-RU" dirty="0"/>
          </a:p>
        </p:txBody>
      </p:sp>
      <p:pic>
        <p:nvPicPr>
          <p:cNvPr id="5121" name="Picture 1" descr="C:\Users\Admin\Desktop\BilevelPartitio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52197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Графика, красиво меняющая форму по нажатию на </a:t>
            </a:r>
            <a:r>
              <a:rPr lang="en-US" dirty="0" smtClean="0"/>
              <a:t>“update”</a:t>
            </a:r>
            <a:br>
              <a:rPr lang="en-US" dirty="0" smtClean="0"/>
            </a:br>
            <a:r>
              <a:rPr lang="en-US" dirty="0" smtClean="0"/>
              <a:t>https://bl.ocks.org/mbostock/4060954 </a:t>
            </a:r>
            <a:br>
              <a:rPr lang="en-US" dirty="0" smtClean="0"/>
            </a:br>
            <a:endParaRPr lang="ru-RU" dirty="0"/>
          </a:p>
        </p:txBody>
      </p:sp>
      <p:pic>
        <p:nvPicPr>
          <p:cNvPr id="4097" name="Picture 1" descr="C:\Users\Admin\Desktop\Streamgraph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857364"/>
            <a:ext cx="9134475" cy="4657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Иерархический график</a:t>
            </a:r>
            <a:br>
              <a:rPr lang="ru-RU" dirty="0" smtClean="0"/>
            </a:br>
            <a:r>
              <a:rPr lang="en-US" dirty="0" smtClean="0"/>
              <a:t>https://bl.ocks.org/mbostock/1283663</a:t>
            </a:r>
            <a:endParaRPr lang="ru-RU" dirty="0"/>
          </a:p>
        </p:txBody>
      </p:sp>
      <p:pic>
        <p:nvPicPr>
          <p:cNvPr id="41986" name="Picture 2" descr="C:\Users\Admin\Desktop\HierarchicalBarChar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85926"/>
            <a:ext cx="7000924" cy="43976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5903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CDN - </a:t>
            </a:r>
            <a:r>
              <a:rPr lang="ru-RU" sz="2800" dirty="0" smtClean="0"/>
              <a:t>Сеть доставки (и дистрибуции) содержимого (англ. </a:t>
            </a:r>
            <a:r>
              <a:rPr lang="ru-RU" sz="2800" dirty="0" err="1" smtClean="0"/>
              <a:t>Content</a:t>
            </a:r>
            <a:r>
              <a:rPr lang="ru-RU" sz="2800" dirty="0" smtClean="0"/>
              <a:t> </a:t>
            </a:r>
            <a:r>
              <a:rPr lang="ru-RU" sz="2800" dirty="0" err="1" smtClean="0"/>
              <a:t>Delivery</a:t>
            </a:r>
            <a:r>
              <a:rPr lang="ru-RU" sz="2800" dirty="0" smtClean="0"/>
              <a:t> </a:t>
            </a:r>
            <a:r>
              <a:rPr lang="ru-RU" sz="2800" dirty="0" err="1" smtClean="0"/>
              <a:t>Network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2910" y="357166"/>
            <a:ext cx="807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/>
              <a:t>Что потребуется для разработки с D3.js?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57158" y="1571612"/>
            <a:ext cx="821537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Нам надо загрузить саму библиотеку с официального сайта http</a:t>
            </a:r>
            <a:r>
              <a:rPr lang="ru-RU" sz="3200" dirty="0" smtClean="0"/>
              <a:t>://</a:t>
            </a:r>
            <a:r>
              <a:rPr lang="ru-RU" sz="2800" dirty="0" smtClean="0"/>
              <a:t>d3js.org/</a:t>
            </a:r>
          </a:p>
          <a:p>
            <a:endParaRPr lang="ru-RU" sz="2800" dirty="0" smtClean="0"/>
          </a:p>
          <a:p>
            <a:r>
              <a:rPr lang="ru-RU" sz="2800" dirty="0" smtClean="0"/>
              <a:t>Либо, можно ссылаться на библиотеку напрямую из CDN с официального сайта:</a:t>
            </a:r>
          </a:p>
          <a:p>
            <a:r>
              <a:rPr lang="en-US" sz="2800" dirty="0" smtClean="0"/>
              <a:t>&lt;script </a:t>
            </a:r>
            <a:r>
              <a:rPr lang="en-US" sz="2800" dirty="0" err="1" smtClean="0"/>
              <a:t>src</a:t>
            </a:r>
            <a:r>
              <a:rPr lang="en-US" sz="2800" dirty="0" smtClean="0"/>
              <a:t>="http://d3js.org/d3.v3.js"&gt;&lt;/script&gt;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28662" y="785794"/>
            <a:ext cx="7574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3200" dirty="0" smtClean="0"/>
              <a:t>В основе d3.js лежат такие </a:t>
            </a:r>
            <a:r>
              <a:rPr lang="ru-RU" sz="3200" dirty="0" err="1" smtClean="0"/>
              <a:t>веб-стандарты</a:t>
            </a:r>
            <a:r>
              <a:rPr lang="ru-RU" sz="3200" dirty="0" smtClean="0"/>
              <a:t>: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85786" y="1357298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sv-SE" sz="3200" dirty="0" smtClean="0"/>
              <a:t>HTML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sz="3200" dirty="0" smtClean="0"/>
              <a:t>CSS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sz="3200" dirty="0" smtClean="0"/>
              <a:t>JS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sz="3200" dirty="0" smtClean="0"/>
              <a:t>SVG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sv-SE" sz="3200" dirty="0" smtClean="0"/>
              <a:t>DOM</a:t>
            </a:r>
            <a:endParaRPr lang="sv-SE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4286256"/>
            <a:ext cx="81439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/>
              <a:t>	При изучении d3.js желательно в должной мере владеть этими технологиями. Это основная проблема при изучении d3.js — порог входа, довольно высок.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00034" y="2143116"/>
            <a:ext cx="8286808" cy="1714504"/>
          </a:xfrm>
        </p:spPr>
        <p:txBody>
          <a:bodyPr>
            <a:normAutofit/>
          </a:bodyPr>
          <a:lstStyle/>
          <a:p>
            <a:r>
              <a:rPr lang="ru-RU" b="1" dirty="0" smtClean="0"/>
              <a:t>Что такое </a:t>
            </a:r>
            <a:r>
              <a:rPr lang="en-US" b="1" dirty="0" smtClean="0"/>
              <a:t>d3.js?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429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Текучий интерфейс (</a:t>
            </a:r>
            <a:r>
              <a:rPr lang="en-US" b="1" dirty="0" smtClean="0"/>
              <a:t>fluent interface)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2887682"/>
            <a:ext cx="87154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d3.select('body')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выбор в документе </a:t>
            </a:r>
            <a:r>
              <a:rPr lang="en-US" sz="2800" dirty="0" smtClean="0">
                <a:solidFill>
                  <a:schemeClr val="accent3"/>
                </a:solidFill>
              </a:rPr>
              <a:t>body</a:t>
            </a:r>
          </a:p>
          <a:p>
            <a:r>
              <a:rPr lang="en-US" sz="2800" dirty="0" smtClean="0"/>
              <a:t>    .append('</a:t>
            </a:r>
            <a:r>
              <a:rPr lang="en-US" sz="2800" dirty="0" err="1" smtClean="0"/>
              <a:t>svg</a:t>
            </a:r>
            <a:r>
              <a:rPr lang="en-US" sz="2800" dirty="0" smtClean="0"/>
              <a:t>')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добавление в </a:t>
            </a:r>
            <a:r>
              <a:rPr lang="en-US" sz="2800" dirty="0" smtClean="0">
                <a:solidFill>
                  <a:schemeClr val="accent3"/>
                </a:solidFill>
              </a:rPr>
              <a:t>body </a:t>
            </a:r>
            <a:r>
              <a:rPr lang="en-US" sz="2800" dirty="0" err="1" smtClean="0">
                <a:solidFill>
                  <a:schemeClr val="accent3"/>
                </a:solidFill>
              </a:rPr>
              <a:t>svg</a:t>
            </a:r>
            <a:r>
              <a:rPr lang="en-US" sz="2800" dirty="0" smtClean="0">
                <a:solidFill>
                  <a:schemeClr val="accent3"/>
                </a:solidFill>
              </a:rPr>
              <a:t>-</a:t>
            </a:r>
            <a:r>
              <a:rPr lang="ru-RU" sz="2800" dirty="0" smtClean="0">
                <a:solidFill>
                  <a:schemeClr val="accent3"/>
                </a:solidFill>
              </a:rPr>
              <a:t>контейнера</a:t>
            </a:r>
          </a:p>
          <a:p>
            <a:r>
              <a:rPr lang="ru-RU" sz="2800" dirty="0" smtClean="0"/>
              <a:t>    .</a:t>
            </a:r>
            <a:r>
              <a:rPr lang="en-US" sz="2800" dirty="0" smtClean="0"/>
              <a:t>append('text')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добавление в </a:t>
            </a:r>
            <a:r>
              <a:rPr lang="en-US" sz="2800" dirty="0" err="1" smtClean="0">
                <a:solidFill>
                  <a:schemeClr val="accent3"/>
                </a:solidFill>
              </a:rPr>
              <a:t>svg</a:t>
            </a:r>
            <a:r>
              <a:rPr lang="en-US" sz="2800" dirty="0" smtClean="0">
                <a:solidFill>
                  <a:schemeClr val="accent3"/>
                </a:solidFill>
              </a:rPr>
              <a:t>-</a:t>
            </a:r>
            <a:r>
              <a:rPr lang="ru-RU" sz="2800" dirty="0" smtClean="0">
                <a:solidFill>
                  <a:schemeClr val="accent3"/>
                </a:solidFill>
              </a:rPr>
              <a:t>контейнер элемента </a:t>
            </a:r>
            <a:r>
              <a:rPr lang="en-US" sz="2800" dirty="0" smtClean="0">
                <a:solidFill>
                  <a:schemeClr val="accent3"/>
                </a:solidFill>
              </a:rPr>
              <a:t>text</a:t>
            </a:r>
          </a:p>
          <a:p>
            <a:r>
              <a:rPr lang="en-US" sz="2800" dirty="0" smtClean="0"/>
              <a:t>    .text('Click somewhere, please...')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изменение текста в элементе </a:t>
            </a:r>
            <a:r>
              <a:rPr lang="en-US" sz="2800" dirty="0" smtClean="0">
                <a:solidFill>
                  <a:schemeClr val="accent3"/>
                </a:solidFill>
              </a:rPr>
              <a:t>text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attr</a:t>
            </a:r>
            <a:r>
              <a:rPr lang="en-US" sz="2800" dirty="0" smtClean="0"/>
              <a:t>('x', 50)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задание координат элемента </a:t>
            </a:r>
            <a:r>
              <a:rPr lang="en-US" sz="2800" dirty="0" smtClean="0">
                <a:solidFill>
                  <a:schemeClr val="accent3"/>
                </a:solidFill>
              </a:rPr>
              <a:t>text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attr</a:t>
            </a:r>
            <a:r>
              <a:rPr lang="en-US" sz="2800" dirty="0" smtClean="0"/>
              <a:t>('y', 50)</a:t>
            </a:r>
          </a:p>
          <a:p>
            <a:r>
              <a:rPr lang="en-US" sz="2800" dirty="0" smtClean="0"/>
              <a:t>    .style("</a:t>
            </a:r>
            <a:r>
              <a:rPr lang="en-US" sz="2800" dirty="0" err="1" smtClean="0"/>
              <a:t>fill","firebrick</a:t>
            </a:r>
            <a:r>
              <a:rPr lang="en-US" sz="2800" dirty="0" smtClean="0"/>
              <a:t>") </a:t>
            </a:r>
            <a:r>
              <a:rPr lang="en-US" sz="2800" dirty="0" smtClean="0">
                <a:solidFill>
                  <a:schemeClr val="accent3"/>
                </a:solidFill>
              </a:rPr>
              <a:t>// </a:t>
            </a:r>
            <a:r>
              <a:rPr lang="ru-RU" sz="2800" dirty="0" smtClean="0">
                <a:solidFill>
                  <a:schemeClr val="accent3"/>
                </a:solidFill>
              </a:rPr>
              <a:t>заливка текста цветом</a:t>
            </a:r>
            <a:endParaRPr lang="ru-RU" sz="2800" dirty="0">
              <a:solidFill>
                <a:schemeClr val="accent3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714356"/>
            <a:ext cx="85725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/>
              <a:t>	При чтении кода он выглядит как цепочка методов. Каждый метод вызывается на объекте, который вернул предыдущий метод. Чтобы код было удобно читать, каждый вызов располагается на отдельной строчке:</a:t>
            </a:r>
            <a:endParaRPr lang="ru-RU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</a:t>
            </a:r>
            <a:r>
              <a:rPr lang="en-US" dirty="0" smtClean="0"/>
              <a:t>DOM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1547891"/>
            <a:ext cx="8429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d3.select(selector) </a:t>
            </a:r>
            <a:r>
              <a:rPr lang="en-US" sz="3200" dirty="0" smtClean="0">
                <a:solidFill>
                  <a:schemeClr val="accent3"/>
                </a:solidFill>
              </a:rPr>
              <a:t>//</a:t>
            </a:r>
            <a:r>
              <a:rPr lang="ru-RU" sz="3200" dirty="0" smtClean="0">
                <a:solidFill>
                  <a:schemeClr val="accent3"/>
                </a:solidFill>
              </a:rPr>
              <a:t>выбрать первый элемент по селектору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sz="3200" dirty="0" smtClean="0"/>
              <a:t>d3.selectAll(selector)</a:t>
            </a:r>
            <a:r>
              <a:rPr lang="ru-RU" sz="3200" dirty="0" smtClean="0"/>
              <a:t> </a:t>
            </a:r>
            <a:r>
              <a:rPr lang="en-US" sz="3200" dirty="0" smtClean="0">
                <a:solidFill>
                  <a:schemeClr val="accent3"/>
                </a:solidFill>
              </a:rPr>
              <a:t>//</a:t>
            </a:r>
            <a:r>
              <a:rPr lang="ru-RU" sz="3200" dirty="0" smtClean="0">
                <a:solidFill>
                  <a:schemeClr val="accent3"/>
                </a:solidFill>
              </a:rPr>
              <a:t>выбрать коллекцию элементов</a:t>
            </a:r>
            <a:r>
              <a:rPr lang="en-US" sz="3200" dirty="0" smtClean="0">
                <a:solidFill>
                  <a:schemeClr val="accent3"/>
                </a:solidFill>
              </a:rPr>
              <a:t> </a:t>
            </a:r>
            <a:r>
              <a:rPr lang="ru-RU" sz="3200" dirty="0" smtClean="0">
                <a:solidFill>
                  <a:schemeClr val="accent3"/>
                </a:solidFill>
              </a:rPr>
              <a:t>по селектору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ru-RU" sz="3200" dirty="0" smtClean="0"/>
              <a:t>Варианты селектора:</a:t>
            </a:r>
          </a:p>
          <a:p>
            <a:r>
              <a:rPr lang="en-US" sz="3200" dirty="0" smtClean="0"/>
              <a:t>“span” </a:t>
            </a:r>
            <a:r>
              <a:rPr lang="en-US" sz="3200" dirty="0" smtClean="0">
                <a:solidFill>
                  <a:schemeClr val="accent3"/>
                </a:solidFill>
              </a:rPr>
              <a:t>//</a:t>
            </a:r>
            <a:r>
              <a:rPr lang="ru-RU" sz="3200" dirty="0" smtClean="0">
                <a:solidFill>
                  <a:schemeClr val="accent3"/>
                </a:solidFill>
              </a:rPr>
              <a:t>элемент </a:t>
            </a:r>
            <a:r>
              <a:rPr lang="en-US" sz="3200" dirty="0" smtClean="0">
                <a:solidFill>
                  <a:schemeClr val="accent3"/>
                </a:solidFill>
              </a:rPr>
              <a:t>&lt;span&gt;</a:t>
            </a:r>
          </a:p>
          <a:p>
            <a:r>
              <a:rPr lang="en-US" sz="3200" dirty="0" smtClean="0"/>
              <a:t>“#wrapper” </a:t>
            </a:r>
            <a:r>
              <a:rPr lang="en-US" sz="3200" dirty="0" smtClean="0">
                <a:solidFill>
                  <a:schemeClr val="accent3"/>
                </a:solidFill>
              </a:rPr>
              <a:t>//</a:t>
            </a:r>
            <a:r>
              <a:rPr lang="ru-RU" sz="3200" dirty="0" smtClean="0">
                <a:solidFill>
                  <a:schemeClr val="accent3"/>
                </a:solidFill>
              </a:rPr>
              <a:t>элемент</a:t>
            </a:r>
            <a:r>
              <a:rPr lang="en-US" sz="3200" dirty="0" smtClean="0">
                <a:solidFill>
                  <a:schemeClr val="accent3"/>
                </a:solidFill>
              </a:rPr>
              <a:t> </a:t>
            </a:r>
            <a:r>
              <a:rPr lang="ru-RU" sz="3200" dirty="0" smtClean="0">
                <a:solidFill>
                  <a:schemeClr val="accent3"/>
                </a:solidFill>
              </a:rPr>
              <a:t>с </a:t>
            </a:r>
            <a:r>
              <a:rPr lang="en-US" sz="3200" dirty="0" smtClean="0">
                <a:solidFill>
                  <a:schemeClr val="accent3"/>
                </a:solidFill>
              </a:rPr>
              <a:t>id=wrapper</a:t>
            </a:r>
          </a:p>
          <a:p>
            <a:r>
              <a:rPr lang="en-US" sz="3200" dirty="0" smtClean="0"/>
              <a:t>“</a:t>
            </a:r>
            <a:r>
              <a:rPr lang="en-US" sz="3200" dirty="0" err="1" smtClean="0"/>
              <a:t>div#container</a:t>
            </a:r>
            <a:r>
              <a:rPr lang="en-US" sz="3200" dirty="0" smtClean="0"/>
              <a:t>”  </a:t>
            </a:r>
            <a:r>
              <a:rPr lang="en-US" sz="3200" dirty="0" smtClean="0">
                <a:solidFill>
                  <a:schemeClr val="accent3"/>
                </a:solidFill>
              </a:rPr>
              <a:t>//div </a:t>
            </a:r>
            <a:r>
              <a:rPr lang="ru-RU" sz="3200" dirty="0" smtClean="0">
                <a:solidFill>
                  <a:schemeClr val="accent3"/>
                </a:solidFill>
              </a:rPr>
              <a:t>с </a:t>
            </a:r>
            <a:r>
              <a:rPr lang="en-US" sz="3200" dirty="0" smtClean="0">
                <a:solidFill>
                  <a:schemeClr val="accent3"/>
                </a:solidFill>
              </a:rPr>
              <a:t>id=container</a:t>
            </a:r>
          </a:p>
          <a:p>
            <a:r>
              <a:rPr lang="en-US" sz="3200" dirty="0" smtClean="0"/>
              <a:t>“</a:t>
            </a:r>
            <a:r>
              <a:rPr lang="en-US" sz="3200" dirty="0" err="1" smtClean="0"/>
              <a:t>div.shadow</a:t>
            </a:r>
            <a:r>
              <a:rPr lang="en-US" sz="3200" dirty="0" smtClean="0"/>
              <a:t>” </a:t>
            </a:r>
            <a:r>
              <a:rPr lang="en-US" sz="3200" dirty="0" smtClean="0">
                <a:solidFill>
                  <a:schemeClr val="accent3"/>
                </a:solidFill>
              </a:rPr>
              <a:t>//div </a:t>
            </a:r>
            <a:r>
              <a:rPr lang="ru-RU" sz="3200" dirty="0" smtClean="0">
                <a:solidFill>
                  <a:schemeClr val="accent3"/>
                </a:solidFill>
              </a:rPr>
              <a:t>с классом </a:t>
            </a:r>
            <a:r>
              <a:rPr lang="en-US" sz="3200" dirty="0" smtClean="0">
                <a:solidFill>
                  <a:schemeClr val="accent3"/>
                </a:solidFill>
              </a:rPr>
              <a:t>shadow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 </a:t>
            </a:r>
            <a:r>
              <a:rPr lang="en-US" dirty="0" smtClean="0"/>
              <a:t>D3 </a:t>
            </a:r>
            <a:r>
              <a:rPr lang="ru-RU" dirty="0" smtClean="0"/>
              <a:t>нет методов для создания группы </a:t>
            </a:r>
            <a:r>
              <a:rPr lang="en-US" dirty="0" smtClean="0"/>
              <a:t>DOM-</a:t>
            </a:r>
            <a:r>
              <a:rPr lang="ru-RU" dirty="0" smtClean="0"/>
              <a:t>элементов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14349" y="1673260"/>
            <a:ext cx="7929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/>
              <a:t>Скажем, вы собираетесь показать данные SVG-кругами на двумерном графике. Первая мысль – использовать цикл. Но вместо того, чтобы указывать D3 </a:t>
            </a:r>
            <a:r>
              <a:rPr lang="ru-RU" sz="2800" i="1" dirty="0" smtClean="0"/>
              <a:t>как</a:t>
            </a:r>
            <a:r>
              <a:rPr lang="ru-RU" sz="2800" dirty="0" smtClean="0"/>
              <a:t> сделать что-то, сообщите, </a:t>
            </a:r>
            <a:r>
              <a:rPr lang="ru-RU" sz="2800" i="1" dirty="0" smtClean="0"/>
              <a:t>что</a:t>
            </a:r>
            <a:r>
              <a:rPr lang="ru-RU" sz="2800" dirty="0" smtClean="0"/>
              <a:t> именно вам нужно. Вам нужны круги, связанные с данными — один круг для каждого элемента данных. Для этого достаточно сообщить D3, что выборка "</a:t>
            </a:r>
            <a:r>
              <a:rPr lang="ru-RU" sz="2800" dirty="0" err="1" smtClean="0"/>
              <a:t>circle</a:t>
            </a:r>
            <a:r>
              <a:rPr lang="ru-RU" sz="2800" dirty="0" smtClean="0"/>
              <a:t>" связана с данными. Этот принцип называется </a:t>
            </a:r>
            <a:r>
              <a:rPr lang="ru-RU" sz="2800" i="1" dirty="0" smtClean="0"/>
              <a:t>связкой</a:t>
            </a:r>
            <a:r>
              <a:rPr lang="ru-RU" sz="2800" dirty="0" smtClean="0"/>
              <a:t> элементов с данными. </a:t>
            </a:r>
            <a:endParaRPr lang="ru-RU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8384" y="571480"/>
            <a:ext cx="4733946" cy="335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500034" y="4143380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Данные, связанные с визуализацией, образуют выборку </a:t>
            </a:r>
            <a:r>
              <a:rPr lang="ru-RU" sz="2400" i="1" dirty="0" err="1" smtClean="0"/>
              <a:t>update</a:t>
            </a:r>
            <a:r>
              <a:rPr lang="ru-RU" sz="2400" dirty="0" smtClean="0"/>
              <a:t> (пересечение кругов). Оставшиеся данные образуют выборку </a:t>
            </a:r>
            <a:r>
              <a:rPr lang="ru-RU" sz="2400" i="1" dirty="0" err="1" smtClean="0"/>
              <a:t>enter</a:t>
            </a:r>
            <a:r>
              <a:rPr lang="ru-RU" sz="2400" dirty="0" smtClean="0"/>
              <a:t> (слева), которая представляет добавленные, но не визуализированные данные. Элементы, данные которых удалены, а визуализация осталась, образуют выборку </a:t>
            </a:r>
            <a:r>
              <a:rPr lang="ru-RU" sz="2400" i="1" dirty="0" err="1" smtClean="0"/>
              <a:t>exit</a:t>
            </a:r>
            <a:r>
              <a:rPr lang="ru-RU" sz="2400" dirty="0" smtClean="0"/>
              <a:t> (справа), предназначенную для удаления. </a:t>
            </a:r>
            <a:endParaRPr lang="ru-RU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357214"/>
            <a:ext cx="8229600" cy="1143000"/>
          </a:xfrm>
        </p:spPr>
        <p:txBody>
          <a:bodyPr/>
          <a:lstStyle/>
          <a:p>
            <a:r>
              <a:rPr lang="ru-RU" dirty="0" smtClean="0"/>
              <a:t>Пример кода: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4282" y="642918"/>
            <a:ext cx="85725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smtClean="0"/>
              <a:t>var elements=[{"x": 500, "y": 70,"color":"red"}, </a:t>
            </a:r>
          </a:p>
          <a:p>
            <a:r>
              <a:rPr lang="es-ES" sz="2800" dirty="0" smtClean="0"/>
              <a:t>    {"x": 100, "y": 100,"color":"lightgreen"}];</a:t>
            </a:r>
            <a:endParaRPr lang="ru-RU" sz="2800" dirty="0" smtClean="0"/>
          </a:p>
          <a:p>
            <a:r>
              <a:rPr lang="en-US" sz="2800" dirty="0" smtClean="0"/>
              <a:t>d3.select("</a:t>
            </a:r>
            <a:r>
              <a:rPr lang="en-US" sz="2800" dirty="0" err="1" smtClean="0"/>
              <a:t>svg</a:t>
            </a:r>
            <a:r>
              <a:rPr lang="en-US" sz="2800" dirty="0" smtClean="0"/>
              <a:t>")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selectAll</a:t>
            </a:r>
            <a:r>
              <a:rPr lang="en-US" sz="2800" dirty="0" smtClean="0"/>
              <a:t>("circle")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берём пока ещё пустую выборку</a:t>
            </a:r>
            <a:endParaRPr lang="en-US" sz="2800" dirty="0" smtClean="0">
              <a:solidFill>
                <a:schemeClr val="accent3"/>
              </a:solidFill>
            </a:endParaRPr>
          </a:p>
          <a:p>
            <a:r>
              <a:rPr lang="en-US" sz="2800" dirty="0" smtClean="0"/>
              <a:t>    .data(elements)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привязка данных</a:t>
            </a:r>
            <a:endParaRPr lang="en-US" sz="2800" dirty="0" smtClean="0">
              <a:solidFill>
                <a:schemeClr val="accent3"/>
              </a:solidFill>
            </a:endParaRPr>
          </a:p>
          <a:p>
            <a:r>
              <a:rPr lang="en-US" sz="2800" dirty="0" smtClean="0"/>
              <a:t>    .enter(</a:t>
            </a:r>
            <a:r>
              <a:rPr lang="ru-RU" sz="2800" dirty="0" smtClean="0"/>
              <a:t>)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обработка добавления данных</a:t>
            </a:r>
            <a:endParaRPr lang="en-US" sz="2800" dirty="0" smtClean="0">
              <a:solidFill>
                <a:schemeClr val="accent3"/>
              </a:solidFill>
            </a:endParaRPr>
          </a:p>
          <a:p>
            <a:r>
              <a:rPr lang="en-US" sz="2800" dirty="0" smtClean="0"/>
              <a:t>    .append("circle")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добавляем круг в </a:t>
            </a:r>
            <a:r>
              <a:rPr lang="en-US" sz="2800" dirty="0" smtClean="0">
                <a:solidFill>
                  <a:schemeClr val="accent3"/>
                </a:solidFill>
              </a:rPr>
              <a:t>SVG</a:t>
            </a:r>
          </a:p>
          <a:p>
            <a:r>
              <a:rPr lang="ru-RU" sz="2800" dirty="0" smtClean="0"/>
              <a:t>    </a:t>
            </a:r>
            <a:r>
              <a:rPr lang="en-US" sz="2800" dirty="0" smtClean="0"/>
              <a:t>.style("</a:t>
            </a:r>
            <a:r>
              <a:rPr lang="en-US" sz="2800" dirty="0" err="1" smtClean="0"/>
              <a:t>fill",function</a:t>
            </a:r>
            <a:r>
              <a:rPr lang="en-US" sz="2800" dirty="0" smtClean="0"/>
              <a:t>(d){return </a:t>
            </a:r>
            <a:r>
              <a:rPr lang="en-US" sz="2800" dirty="0" err="1" smtClean="0"/>
              <a:t>d.color</a:t>
            </a:r>
            <a:r>
              <a:rPr lang="en-US" sz="2800" dirty="0" smtClean="0"/>
              <a:t>;})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attr</a:t>
            </a:r>
            <a:r>
              <a:rPr lang="en-US" sz="2800" dirty="0" smtClean="0"/>
              <a:t>("cy", function(d) { return </a:t>
            </a:r>
            <a:r>
              <a:rPr lang="en-US" sz="2800" dirty="0" err="1" smtClean="0"/>
              <a:t>d.y</a:t>
            </a:r>
            <a:r>
              <a:rPr lang="en-US" sz="2800" dirty="0" smtClean="0"/>
              <a:t>; })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смещение по </a:t>
            </a:r>
            <a:r>
              <a:rPr lang="en-US" sz="2800" dirty="0" smtClean="0">
                <a:solidFill>
                  <a:schemeClr val="accent3"/>
                </a:solidFill>
              </a:rPr>
              <a:t>y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attr</a:t>
            </a:r>
            <a:r>
              <a:rPr lang="en-US" sz="2800" dirty="0" smtClean="0"/>
              <a:t>("</a:t>
            </a:r>
            <a:r>
              <a:rPr lang="en-US" sz="2800" dirty="0" err="1" smtClean="0"/>
              <a:t>cx</a:t>
            </a:r>
            <a:r>
              <a:rPr lang="en-US" sz="2800" dirty="0" smtClean="0"/>
              <a:t>", function(d) { return </a:t>
            </a:r>
            <a:r>
              <a:rPr lang="en-US" sz="2800" dirty="0" err="1" smtClean="0"/>
              <a:t>d.x</a:t>
            </a:r>
            <a:r>
              <a:rPr lang="en-US" sz="2800" dirty="0" smtClean="0"/>
              <a:t>; })</a:t>
            </a:r>
            <a:r>
              <a:rPr lang="ru-RU" sz="2800" dirty="0" smtClean="0"/>
              <a:t>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смещение по </a:t>
            </a:r>
            <a:r>
              <a:rPr lang="en-US" sz="2800" dirty="0" smtClean="0">
                <a:solidFill>
                  <a:schemeClr val="accent3"/>
                </a:solidFill>
              </a:rPr>
              <a:t>x</a:t>
            </a:r>
          </a:p>
          <a:p>
            <a:r>
              <a:rPr lang="en-US" sz="2800" dirty="0" smtClean="0"/>
              <a:t>    .</a:t>
            </a:r>
            <a:r>
              <a:rPr lang="en-US" sz="2800" dirty="0" err="1" smtClean="0"/>
              <a:t>attr</a:t>
            </a:r>
            <a:r>
              <a:rPr lang="en-US" sz="2800" dirty="0" smtClean="0"/>
              <a:t>("r", </a:t>
            </a:r>
            <a:r>
              <a:rPr lang="ru-RU" sz="2800" dirty="0" smtClean="0"/>
              <a:t>50</a:t>
            </a:r>
            <a:r>
              <a:rPr lang="en-US" sz="2800" dirty="0" smtClean="0"/>
              <a:t>);</a:t>
            </a:r>
            <a:r>
              <a:rPr lang="ru-RU" sz="2800" dirty="0" smtClean="0"/>
              <a:t>  </a:t>
            </a:r>
            <a:r>
              <a:rPr lang="en-US" sz="2800" dirty="0" smtClean="0">
                <a:solidFill>
                  <a:schemeClr val="accent3"/>
                </a:solidFill>
              </a:rPr>
              <a:t>//</a:t>
            </a:r>
            <a:r>
              <a:rPr lang="ru-RU" sz="2800" dirty="0" smtClean="0">
                <a:solidFill>
                  <a:schemeClr val="accent3"/>
                </a:solidFill>
              </a:rPr>
              <a:t>радиус круга</a:t>
            </a:r>
            <a:endParaRPr lang="ru-RU" sz="2800" dirty="0">
              <a:solidFill>
                <a:schemeClr val="accent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5429264"/>
            <a:ext cx="8643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Функции, используемые в качестве обработчиков, принимают 2 параметра, элемент данных, привязанный к «этому» элементу, и номер «этого» элемента в массиве</a:t>
            </a:r>
            <a:endParaRPr lang="ru-RU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так сложно?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4282" y="1142984"/>
            <a:ext cx="864399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 smtClean="0"/>
              <a:t>Красота связок — в обобщении. Приведённый код обрабатывает лишь состояние </a:t>
            </a:r>
            <a:r>
              <a:rPr lang="ru-RU" sz="2800" i="1" dirty="0" err="1" smtClean="0"/>
              <a:t>enter</a:t>
            </a:r>
            <a:r>
              <a:rPr lang="ru-RU" sz="2800" dirty="0" smtClean="0"/>
              <a:t>, этого достаточно для статических визуализаций. Для создания динамической визуализации достаточно добавить обработку состояний </a:t>
            </a:r>
            <a:r>
              <a:rPr lang="ru-RU" sz="2800" i="1" dirty="0" err="1" smtClean="0"/>
              <a:t>update</a:t>
            </a:r>
            <a:r>
              <a:rPr lang="ru-RU" sz="2800" dirty="0" smtClean="0"/>
              <a:t> </a:t>
            </a:r>
            <a:r>
              <a:rPr lang="ru-RU" sz="2800" dirty="0" err="1" smtClean="0"/>
              <a:t>and</a:t>
            </a:r>
            <a:r>
              <a:rPr lang="ru-RU" sz="2800" dirty="0" smtClean="0"/>
              <a:t> </a:t>
            </a:r>
            <a:r>
              <a:rPr lang="ru-RU" sz="2800" i="1" dirty="0" err="1" smtClean="0"/>
              <a:t>exit</a:t>
            </a:r>
            <a:r>
              <a:rPr lang="ru-RU" sz="2800" dirty="0" smtClean="0"/>
              <a:t>. После этого вы сможете отображать данные в режиме реального времени, добавлять интерактивное взаимодействие, плавно анимировать переходы! </a:t>
            </a:r>
            <a:endParaRPr lang="ru-RU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Обработка всех состояний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1142984"/>
            <a:ext cx="80724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circle = </a:t>
            </a:r>
            <a:r>
              <a:rPr lang="en-US" sz="2400" dirty="0" err="1" smtClean="0"/>
              <a:t>svg.selectAll</a:t>
            </a:r>
            <a:r>
              <a:rPr lang="en-US" sz="2400" dirty="0" smtClean="0"/>
              <a:t>("circle").data(data);</a:t>
            </a:r>
          </a:p>
          <a:p>
            <a:r>
              <a:rPr lang="en-US" sz="2400" dirty="0" err="1" smtClean="0"/>
              <a:t>circle.exit</a:t>
            </a:r>
            <a:r>
              <a:rPr lang="en-US" sz="2400" dirty="0" smtClean="0"/>
              <a:t>().remove();</a:t>
            </a:r>
          </a:p>
          <a:p>
            <a:r>
              <a:rPr lang="en-US" sz="2400" dirty="0" err="1" smtClean="0"/>
              <a:t>circle.enter</a:t>
            </a:r>
            <a:r>
              <a:rPr lang="en-US" sz="2400" dirty="0" smtClean="0"/>
              <a:t>().append("circle").</a:t>
            </a:r>
            <a:r>
              <a:rPr lang="en-US" sz="2400" dirty="0" err="1" smtClean="0"/>
              <a:t>attr</a:t>
            </a:r>
            <a:r>
              <a:rPr lang="en-US" sz="2400" dirty="0" smtClean="0"/>
              <a:t>("r", 2.5);</a:t>
            </a:r>
          </a:p>
          <a:p>
            <a:r>
              <a:rPr lang="en-US" sz="2400" dirty="0" smtClean="0"/>
              <a:t>circle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</a:t>
            </a:r>
            <a:r>
              <a:rPr lang="en-US" sz="2400" dirty="0" err="1" smtClean="0"/>
              <a:t>cx</a:t>
            </a:r>
            <a:r>
              <a:rPr lang="en-US" sz="2400" dirty="0" smtClean="0"/>
              <a:t>", function(d) { return </a:t>
            </a:r>
            <a:r>
              <a:rPr lang="en-US" sz="2400" dirty="0" err="1" smtClean="0"/>
              <a:t>d.x</a:t>
            </a:r>
            <a:r>
              <a:rPr lang="en-US" sz="2400" dirty="0" smtClean="0"/>
              <a:t>; })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("cy", function(d) { return </a:t>
            </a:r>
            <a:r>
              <a:rPr lang="en-US" sz="2400" dirty="0" err="1" smtClean="0"/>
              <a:t>d.y</a:t>
            </a:r>
            <a:r>
              <a:rPr lang="en-US" sz="2400" dirty="0" smtClean="0"/>
              <a:t>; });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3571876"/>
            <a:ext cx="82153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При каждом запуске код создаёт новую связку — определяет соотношения между данными и </a:t>
            </a:r>
            <a:r>
              <a:rPr lang="en-US" sz="2400" dirty="0" err="1" smtClean="0"/>
              <a:t>swg</a:t>
            </a:r>
            <a:r>
              <a:rPr lang="ru-RU" sz="2400" dirty="0" smtClean="0"/>
              <a:t>-кругами. Если новый массив данных меньше старого, ненужные круги попадают в выборку </a:t>
            </a:r>
            <a:r>
              <a:rPr lang="ru-RU" sz="2400" i="1" dirty="0" err="1" smtClean="0"/>
              <a:t>exit</a:t>
            </a:r>
            <a:r>
              <a:rPr lang="ru-RU" sz="2400" dirty="0" smtClean="0"/>
              <a:t> и будут удалены функцией </a:t>
            </a:r>
            <a:r>
              <a:rPr lang="ru-RU" sz="2400" dirty="0" err="1" smtClean="0"/>
              <a:t>remove</a:t>
            </a:r>
            <a:r>
              <a:rPr lang="ru-RU" sz="2400" dirty="0" smtClean="0"/>
              <a:t>. В противном случае, избыточные данные попадают в выборку </a:t>
            </a:r>
            <a:r>
              <a:rPr lang="ru-RU" sz="2400" i="1" dirty="0" err="1" smtClean="0"/>
              <a:t>enter</a:t>
            </a:r>
            <a:r>
              <a:rPr lang="ru-RU" sz="2400" dirty="0" smtClean="0"/>
              <a:t>, на которой функция </a:t>
            </a:r>
            <a:r>
              <a:rPr lang="ru-RU" sz="2400" dirty="0" err="1" smtClean="0"/>
              <a:t>append</a:t>
            </a:r>
            <a:r>
              <a:rPr lang="ru-RU" sz="2400" dirty="0" smtClean="0"/>
              <a:t> создаёт новые круги. Если размеры массивов совпадают, круги не появятся и не исчезнут, изменятся только их координаты.</a:t>
            </a:r>
            <a:endParaRPr lang="ru-RU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/>
          <a:lstStyle/>
          <a:p>
            <a:r>
              <a:rPr lang="ru-RU" dirty="0" smtClean="0"/>
              <a:t>Пример кода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1000108"/>
            <a:ext cx="82153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document.body.onload</a:t>
            </a:r>
            <a:r>
              <a:rPr lang="en-US" sz="2400" dirty="0" smtClean="0"/>
              <a:t>=function(){</a:t>
            </a:r>
            <a:r>
              <a:rPr lang="ru-RU" sz="2400" dirty="0" smtClean="0"/>
              <a:t> </a:t>
            </a:r>
            <a:r>
              <a:rPr lang="en-US" sz="2400" dirty="0" smtClean="0"/>
              <a:t>//</a:t>
            </a:r>
          </a:p>
          <a:p>
            <a:r>
              <a:rPr lang="en-US" sz="2400" dirty="0" smtClean="0"/>
              <a:t>    d3.select('</a:t>
            </a:r>
            <a:r>
              <a:rPr lang="en-US" sz="2400" dirty="0" err="1" smtClean="0"/>
              <a:t>div#test</a:t>
            </a:r>
            <a:r>
              <a:rPr lang="en-US" sz="2400" dirty="0" smtClean="0"/>
              <a:t>')</a:t>
            </a:r>
            <a:r>
              <a:rPr lang="ru-RU" sz="2400" dirty="0" smtClean="0"/>
              <a:t> 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выбор первого </a:t>
            </a:r>
            <a:r>
              <a:rPr lang="en-US" sz="2400" dirty="0" smtClean="0">
                <a:solidFill>
                  <a:schemeClr val="accent3"/>
                </a:solidFill>
              </a:rPr>
              <a:t>div</a:t>
            </a:r>
            <a:r>
              <a:rPr lang="ru-RU" sz="2400" dirty="0" smtClean="0">
                <a:solidFill>
                  <a:schemeClr val="accent3"/>
                </a:solidFill>
              </a:rPr>
              <a:t>, с </a:t>
            </a:r>
            <a:r>
              <a:rPr lang="en-US" sz="2400" dirty="0" smtClean="0">
                <a:solidFill>
                  <a:schemeClr val="accent3"/>
                </a:solidFill>
              </a:rPr>
              <a:t>id=test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selectAll</a:t>
            </a:r>
            <a:r>
              <a:rPr lang="en-US" sz="2400" dirty="0" smtClean="0"/>
              <a:t>(“p")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создаём пустую выборку</a:t>
            </a:r>
            <a:r>
              <a:rPr lang="en-US" sz="2400" dirty="0" smtClean="0">
                <a:solidFill>
                  <a:schemeClr val="accent3"/>
                </a:solidFill>
              </a:rPr>
              <a:t>,</a:t>
            </a:r>
            <a:r>
              <a:rPr lang="ru-RU" sz="2400" dirty="0" smtClean="0">
                <a:solidFill>
                  <a:schemeClr val="accent3"/>
                </a:solidFill>
              </a:rPr>
              <a:t> любых тегов</a:t>
            </a:r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    .data([3,15,136])</a:t>
            </a:r>
            <a:r>
              <a:rPr lang="ru-RU" sz="2400" dirty="0" smtClean="0"/>
              <a:t>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привязка данных </a:t>
            </a:r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    .enter()</a:t>
            </a:r>
            <a:r>
              <a:rPr lang="ru-RU" sz="2400" dirty="0" smtClean="0"/>
              <a:t>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для входящей выборки..</a:t>
            </a:r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    .append("p")</a:t>
            </a:r>
            <a:r>
              <a:rPr lang="ru-RU" sz="2400" dirty="0" smtClean="0"/>
              <a:t>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добавляем </a:t>
            </a:r>
            <a:r>
              <a:rPr lang="en-US" sz="2400" dirty="0" smtClean="0">
                <a:solidFill>
                  <a:schemeClr val="accent3"/>
                </a:solidFill>
              </a:rPr>
              <a:t>&lt;p&gt; </a:t>
            </a:r>
            <a:r>
              <a:rPr lang="ru-RU" sz="2400" dirty="0" smtClean="0">
                <a:solidFill>
                  <a:schemeClr val="accent3"/>
                </a:solidFill>
              </a:rPr>
              <a:t>элемент</a:t>
            </a:r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    .style("</a:t>
            </a:r>
            <a:r>
              <a:rPr lang="en-US" sz="2400" dirty="0" err="1" smtClean="0"/>
              <a:t>color","firebrick</a:t>
            </a:r>
            <a:r>
              <a:rPr lang="en-US" sz="2400" dirty="0" smtClean="0"/>
              <a:t>")</a:t>
            </a:r>
            <a:r>
              <a:rPr lang="ru-RU" sz="2400" dirty="0" smtClean="0"/>
              <a:t>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устанавливаем ему  </a:t>
            </a:r>
            <a:r>
              <a:rPr lang="en-US" sz="2400" dirty="0" err="1" smtClean="0">
                <a:solidFill>
                  <a:schemeClr val="accent3"/>
                </a:solidFill>
              </a:rPr>
              <a:t>css</a:t>
            </a:r>
            <a:r>
              <a:rPr lang="ru-RU" sz="2400" dirty="0" smtClean="0">
                <a:solidFill>
                  <a:schemeClr val="accent3"/>
                </a:solidFill>
              </a:rPr>
              <a:t>-свойство</a:t>
            </a:r>
            <a:endParaRPr lang="en-US" sz="2400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    .text(function(</a:t>
            </a:r>
            <a:r>
              <a:rPr lang="en-US" sz="2400" dirty="0" err="1" smtClean="0"/>
              <a:t>value,index</a:t>
            </a:r>
            <a:r>
              <a:rPr lang="en-US" sz="2400" dirty="0" smtClean="0"/>
              <a:t>){return "index = " + index + " value = " + value;});}</a:t>
            </a:r>
            <a:r>
              <a:rPr lang="ru-RU" sz="2400" dirty="0" smtClean="0"/>
              <a:t> </a:t>
            </a:r>
            <a:r>
              <a:rPr lang="en-US" sz="2400" dirty="0" smtClean="0">
                <a:solidFill>
                  <a:schemeClr val="accent3"/>
                </a:solidFill>
              </a:rPr>
              <a:t>//</a:t>
            </a:r>
            <a:r>
              <a:rPr lang="ru-RU" sz="2400" dirty="0" smtClean="0">
                <a:solidFill>
                  <a:schemeClr val="accent3"/>
                </a:solidFill>
              </a:rPr>
              <a:t>в качестве содержимого – результат функции</a:t>
            </a:r>
            <a:endParaRPr lang="ru-RU" sz="2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8464"/>
          <a:stretch>
            <a:fillRect/>
          </a:stretch>
        </p:blipFill>
        <p:spPr bwMode="auto">
          <a:xfrm>
            <a:off x="428628" y="2071678"/>
            <a:ext cx="8123562" cy="1457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1457306"/>
            <a:ext cx="8785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После загрузки страницы, её </a:t>
            </a:r>
            <a:r>
              <a:rPr lang="en-US" sz="2800" dirty="0" smtClean="0"/>
              <a:t>DOM</a:t>
            </a:r>
            <a:r>
              <a:rPr lang="ru-RU" sz="2800" dirty="0" smtClean="0"/>
              <a:t>-дерево выглядит так:</a:t>
            </a:r>
            <a:endParaRPr lang="ru-RU" sz="28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4357694"/>
            <a:ext cx="3571900" cy="2087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57422" y="3714752"/>
            <a:ext cx="409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А сама страница – вот так</a:t>
            </a:r>
            <a:endParaRPr lang="ru-RU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ru-RU" dirty="0" smtClean="0"/>
              <a:t>Анимация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4282" y="857232"/>
            <a:ext cx="53578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d3.select("</a:t>
            </a:r>
            <a:r>
              <a:rPr lang="en-US" sz="2400" dirty="0" err="1" smtClean="0"/>
              <a:t>svg</a:t>
            </a:r>
            <a:r>
              <a:rPr lang="en-US" sz="2400" dirty="0" smtClean="0"/>
              <a:t>")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selectAll</a:t>
            </a:r>
            <a:r>
              <a:rPr lang="en-US" sz="2400" dirty="0" smtClean="0"/>
              <a:t>("circle")</a:t>
            </a:r>
          </a:p>
          <a:p>
            <a:r>
              <a:rPr lang="en-US" sz="2400" dirty="0" smtClean="0"/>
              <a:t>    .data(elements)</a:t>
            </a:r>
          </a:p>
          <a:p>
            <a:r>
              <a:rPr lang="en-US" sz="2400" dirty="0" smtClean="0"/>
              <a:t>    .enter()</a:t>
            </a:r>
          </a:p>
          <a:p>
            <a:r>
              <a:rPr lang="en-US" sz="2400" dirty="0" smtClean="0"/>
              <a:t>    .append("circle")</a:t>
            </a:r>
          </a:p>
          <a:p>
            <a:r>
              <a:rPr lang="en-US" sz="2400" dirty="0" smtClean="0"/>
              <a:t>    .style("</a:t>
            </a:r>
            <a:r>
              <a:rPr lang="en-US" sz="2400" dirty="0" err="1" smtClean="0"/>
              <a:t>fill","gray</a:t>
            </a:r>
            <a:r>
              <a:rPr lang="en-US" sz="2400" dirty="0" smtClean="0"/>
              <a:t>")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("cx",0)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("r", 0)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("cy",0)</a:t>
            </a:r>
          </a:p>
          <a:p>
            <a:r>
              <a:rPr lang="en-US" sz="2400" dirty="0" smtClean="0"/>
              <a:t>    .transition()</a:t>
            </a:r>
          </a:p>
          <a:p>
            <a:r>
              <a:rPr lang="en-US" sz="2400" dirty="0" smtClean="0"/>
              <a:t>    .duration(2000)</a:t>
            </a:r>
          </a:p>
          <a:p>
            <a:r>
              <a:rPr lang="en-US" sz="2400" dirty="0" smtClean="0"/>
              <a:t>    .style("</a:t>
            </a:r>
            <a:r>
              <a:rPr lang="en-US" sz="2400" dirty="0" err="1" smtClean="0"/>
              <a:t>fill",function</a:t>
            </a:r>
            <a:r>
              <a:rPr lang="en-US" sz="2400" dirty="0" smtClean="0"/>
              <a:t>(d){return </a:t>
            </a:r>
            <a:r>
              <a:rPr lang="en-US" sz="2400" dirty="0" err="1" smtClean="0"/>
              <a:t>d.color</a:t>
            </a:r>
            <a:r>
              <a:rPr lang="en-US" sz="2400" dirty="0" smtClean="0"/>
              <a:t>;})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("cy", function(d) { return </a:t>
            </a:r>
            <a:r>
              <a:rPr lang="en-US" sz="2400" dirty="0" err="1" smtClean="0"/>
              <a:t>d.y</a:t>
            </a:r>
            <a:r>
              <a:rPr lang="en-US" sz="2400" dirty="0" smtClean="0"/>
              <a:t>; })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</a:t>
            </a:r>
            <a:r>
              <a:rPr lang="en-US" sz="2400" dirty="0" err="1" smtClean="0"/>
              <a:t>cx</a:t>
            </a:r>
            <a:r>
              <a:rPr lang="en-US" sz="2400" dirty="0" smtClean="0"/>
              <a:t>", function(d) { return </a:t>
            </a:r>
            <a:r>
              <a:rPr lang="en-US" sz="2400" dirty="0" err="1" smtClean="0"/>
              <a:t>d.x</a:t>
            </a:r>
            <a:r>
              <a:rPr lang="en-US" sz="2400" dirty="0" smtClean="0"/>
              <a:t>; })</a:t>
            </a:r>
          </a:p>
          <a:p>
            <a:r>
              <a:rPr lang="en-US" sz="2400" dirty="0" smtClean="0"/>
              <a:t>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("r", Rand(10,100));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14678" y="1214422"/>
            <a:ext cx="5500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	Для создания анимации, нужно лишь задать начальное состояние элементов, после, вызвать</a:t>
            </a:r>
            <a:r>
              <a:rPr lang="en-US" sz="2400" dirty="0" smtClean="0"/>
              <a:t> .transition() </a:t>
            </a:r>
            <a:r>
              <a:rPr lang="ru-RU" sz="2400" dirty="0" smtClean="0"/>
              <a:t>и </a:t>
            </a:r>
            <a:r>
              <a:rPr lang="en-US" sz="2400" dirty="0" smtClean="0"/>
              <a:t>.duration</a:t>
            </a:r>
            <a:r>
              <a:rPr lang="ru-RU" sz="2400" dirty="0" smtClean="0"/>
              <a:t>(</a:t>
            </a:r>
            <a:r>
              <a:rPr lang="en-US" sz="2400" dirty="0" smtClean="0"/>
              <a:t>milliseconds)</a:t>
            </a:r>
            <a:r>
              <a:rPr lang="ru-RU" sz="2400" dirty="0" smtClean="0"/>
              <a:t>, и задать конечное состояние элементов, и библиотека автоматически обеспечит плавное изменение свойств  (координаты/цвета/размера/высоты/ ширины) за указанное время</a:t>
            </a:r>
            <a:endParaRPr lang="ru-RU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8596" y="214291"/>
            <a:ext cx="814393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/>
              <a:t>	Зрение обеспечивает нас более 90% от общего объема информации, которую получаем, именно поэтому самый эффективный способ сделать анализ большого объёма данных — представить их визуально.</a:t>
            </a:r>
          </a:p>
          <a:p>
            <a:pPr algn="just"/>
            <a:r>
              <a:rPr lang="ru-RU" sz="3200" dirty="0" smtClean="0"/>
              <a:t>	Название d3 расшифровывается как </a:t>
            </a:r>
            <a:r>
              <a:rPr lang="ru-RU" sz="3200" dirty="0" err="1" smtClean="0"/>
              <a:t>data</a:t>
            </a:r>
            <a:r>
              <a:rPr lang="ru-RU" sz="3200" dirty="0" smtClean="0"/>
              <a:t> </a:t>
            </a:r>
            <a:r>
              <a:rPr lang="ru-RU" sz="3200" dirty="0" err="1" smtClean="0"/>
              <a:t>driven</a:t>
            </a:r>
            <a:r>
              <a:rPr lang="ru-RU" sz="3200" dirty="0" smtClean="0"/>
              <a:t> </a:t>
            </a:r>
            <a:r>
              <a:rPr lang="ru-RU" sz="3200" dirty="0" err="1" smtClean="0"/>
              <a:t>document</a:t>
            </a:r>
            <a:r>
              <a:rPr lang="ru-RU" sz="3200" dirty="0" smtClean="0"/>
              <a:t>. Это </a:t>
            </a:r>
            <a:r>
              <a:rPr lang="ru-RU" sz="3200" dirty="0" err="1" smtClean="0"/>
              <a:t>JavaScript</a:t>
            </a:r>
            <a:r>
              <a:rPr lang="ru-RU" sz="3200" dirty="0" smtClean="0"/>
              <a:t> библиотека, ориентированная на работу с данными и их визуальное представление для </a:t>
            </a:r>
            <a:r>
              <a:rPr lang="ru-RU" sz="3200" dirty="0" err="1" smtClean="0"/>
              <a:t>веба</a:t>
            </a:r>
            <a:r>
              <a:rPr lang="ru-RU" sz="3200" dirty="0" smtClean="0"/>
              <a:t>, включая загрузку данных, визуализацию в режиме реального времени и множество других возможностей.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к экзамену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1) Назначение и возможности </a:t>
            </a:r>
            <a:r>
              <a:rPr lang="en-US" dirty="0" smtClean="0"/>
              <a:t>D</a:t>
            </a:r>
            <a:r>
              <a:rPr lang="en-US" dirty="0" smtClean="0"/>
              <a:t>3.js</a:t>
            </a:r>
          </a:p>
          <a:p>
            <a:r>
              <a:rPr lang="ru-RU" dirty="0" smtClean="0"/>
              <a:t>2) Что такое «текучий интерфейс» (</a:t>
            </a:r>
            <a:r>
              <a:rPr lang="en-US" dirty="0" smtClean="0"/>
              <a:t>fluent </a:t>
            </a:r>
            <a:r>
              <a:rPr lang="en-US" dirty="0" smtClean="0"/>
              <a:t>interface</a:t>
            </a:r>
            <a:r>
              <a:rPr lang="ru-RU" dirty="0" smtClean="0"/>
              <a:t>)</a:t>
            </a:r>
          </a:p>
          <a:p>
            <a:r>
              <a:rPr lang="ru-RU" dirty="0" smtClean="0"/>
              <a:t>3) Способы взаимодействия с </a:t>
            </a:r>
            <a:r>
              <a:rPr lang="en-US" dirty="0" smtClean="0"/>
              <a:t>DOM-</a:t>
            </a:r>
            <a:r>
              <a:rPr lang="ru-RU" dirty="0" smtClean="0"/>
              <a:t>моделью (с </a:t>
            </a:r>
            <a:r>
              <a:rPr lang="en-US" dirty="0" smtClean="0"/>
              <a:t>D3.js </a:t>
            </a:r>
            <a:r>
              <a:rPr lang="ru-RU" dirty="0" smtClean="0"/>
              <a:t>и без неё)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 на статьи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4348" y="1857364"/>
            <a:ext cx="731892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https://metanit.com/web/d3js/1.2.php</a:t>
            </a:r>
          </a:p>
          <a:p>
            <a:endParaRPr lang="en-US" dirty="0" smtClean="0"/>
          </a:p>
          <a:p>
            <a:r>
              <a:rPr lang="en-US" dirty="0" smtClean="0"/>
              <a:t>https://metanit.com/web/d3js/1.1.php</a:t>
            </a:r>
          </a:p>
          <a:p>
            <a:endParaRPr lang="en-US" dirty="0" smtClean="0"/>
          </a:p>
          <a:p>
            <a:r>
              <a:rPr lang="en-US" dirty="0" smtClean="0"/>
              <a:t>http://webcache.googleusercontent.com/search?q=cache:</a:t>
            </a:r>
          </a:p>
          <a:p>
            <a:r>
              <a:rPr lang="en-US" dirty="0" smtClean="0"/>
              <a:t>LSGSj49WqXIJ:d3-js.ru/mike/join/+&amp;cd=2&amp;hl=ru&amp;ct=clnk&amp;gl=by&amp;lr=lang_ru</a:t>
            </a:r>
          </a:p>
          <a:p>
            <a:endParaRPr lang="en-US" dirty="0" smtClean="0"/>
          </a:p>
          <a:p>
            <a:r>
              <a:rPr lang="en-US" dirty="0" smtClean="0"/>
              <a:t>https://xakep.ru/2015/04/18/195-d3-js/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6431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Примеры использования библиотеки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Свой, тестовый пример</a:t>
            </a:r>
            <a:endParaRPr lang="ru-RU" dirty="0"/>
          </a:p>
        </p:txBody>
      </p:sp>
      <p:pic>
        <p:nvPicPr>
          <p:cNvPr id="39938" name="Picture 2" descr="C:\Users\Admin\Desktop\ball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7572375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Ещё свой пример</a:t>
            </a:r>
            <a:endParaRPr lang="ru-RU" dirty="0"/>
          </a:p>
        </p:txBody>
      </p:sp>
      <p:pic>
        <p:nvPicPr>
          <p:cNvPr id="43010" name="Picture 2" descr="C:\Users\Admin\Desktop\example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500174"/>
            <a:ext cx="7258050" cy="515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8596" y="857232"/>
            <a:ext cx="87154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function </a:t>
            </a:r>
            <a:r>
              <a:rPr lang="en-US" sz="2000" dirty="0" err="1" smtClean="0"/>
              <a:t>updateGrafic</a:t>
            </a:r>
            <a:r>
              <a:rPr lang="en-US" sz="2000" dirty="0" smtClean="0"/>
              <a:t>(){</a:t>
            </a:r>
          </a:p>
          <a:p>
            <a:r>
              <a:rPr lang="en-US" sz="2000" dirty="0" smtClean="0"/>
              <a:t>    </a:t>
            </a:r>
            <a:r>
              <a:rPr lang="en-US" sz="2000" dirty="0" err="1" smtClean="0"/>
              <a:t>var</a:t>
            </a:r>
            <a:r>
              <a:rPr lang="en-US" sz="2000" dirty="0" smtClean="0"/>
              <a:t> selection = d3.select("</a:t>
            </a:r>
            <a:r>
              <a:rPr lang="en-US" sz="2000" dirty="0" err="1" smtClean="0"/>
              <a:t>div#test</a:t>
            </a:r>
            <a:r>
              <a:rPr lang="en-US" sz="2000" dirty="0" smtClean="0"/>
              <a:t>").</a:t>
            </a:r>
            <a:r>
              <a:rPr lang="en-US" sz="2000" dirty="0" err="1" smtClean="0"/>
              <a:t>selectAll</a:t>
            </a:r>
            <a:r>
              <a:rPr lang="en-US" sz="2000" dirty="0" smtClean="0"/>
              <a:t>("div").data(array);</a:t>
            </a:r>
            <a:endParaRPr lang="ru-RU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   </a:t>
            </a:r>
            <a:r>
              <a:rPr lang="en-US" sz="2000" dirty="0" err="1" smtClean="0"/>
              <a:t>selection.style</a:t>
            </a:r>
            <a:r>
              <a:rPr lang="en-US" sz="2000" dirty="0" smtClean="0"/>
              <a:t>("</a:t>
            </a:r>
            <a:r>
              <a:rPr lang="en-US" sz="2000" dirty="0" err="1" smtClean="0"/>
              <a:t>width",function</a:t>
            </a:r>
            <a:r>
              <a:rPr lang="en-US" sz="2000" dirty="0" smtClean="0"/>
              <a:t>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</a:t>
            </a:r>
            <a:r>
              <a:rPr lang="en-US" sz="2000" dirty="0" err="1" smtClean="0"/>
              <a:t>this.style.height</a:t>
            </a:r>
            <a:r>
              <a:rPr lang="en-US" sz="2000" dirty="0" smtClean="0"/>
              <a:t>})</a:t>
            </a:r>
          </a:p>
          <a:p>
            <a:r>
              <a:rPr lang="en-US" sz="2000" dirty="0" smtClean="0"/>
              <a:t>    .transition().duration(2000).style("</a:t>
            </a:r>
            <a:r>
              <a:rPr lang="en-US" sz="2000" dirty="0" err="1" smtClean="0"/>
              <a:t>width",function</a:t>
            </a:r>
            <a:r>
              <a:rPr lang="en-US" sz="2000" dirty="0" smtClean="0"/>
              <a:t>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</a:t>
            </a:r>
            <a:r>
              <a:rPr lang="ru-RU" sz="2000" dirty="0" smtClean="0"/>
              <a:t>   </a:t>
            </a:r>
            <a:r>
              <a:rPr lang="en-US" sz="2000" dirty="0" smtClean="0"/>
              <a:t>data+"</a:t>
            </a:r>
            <a:r>
              <a:rPr lang="en-US" sz="2000" dirty="0" err="1" smtClean="0"/>
              <a:t>px</a:t>
            </a:r>
            <a:r>
              <a:rPr lang="en-US" sz="2000" dirty="0" smtClean="0"/>
              <a:t>"})</a:t>
            </a:r>
          </a:p>
          <a:p>
            <a:r>
              <a:rPr lang="en-US" sz="2000" dirty="0" smtClean="0"/>
              <a:t>    .text(function(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data})</a:t>
            </a:r>
          </a:p>
          <a:p>
            <a:r>
              <a:rPr lang="en-US" sz="2000" dirty="0" smtClean="0"/>
              <a:t>    .style("background-</a:t>
            </a:r>
            <a:r>
              <a:rPr lang="en-US" sz="2000" dirty="0" err="1" smtClean="0"/>
              <a:t>color",function</a:t>
            </a:r>
            <a:r>
              <a:rPr lang="en-US" sz="2000" dirty="0" smtClean="0"/>
              <a:t>(){return </a:t>
            </a:r>
            <a:r>
              <a:rPr lang="en-US" sz="2000" dirty="0" err="1" smtClean="0"/>
              <a:t>randomColor</a:t>
            </a:r>
            <a:r>
              <a:rPr lang="en-US" sz="2000" dirty="0" smtClean="0"/>
              <a:t>()});</a:t>
            </a:r>
            <a:endParaRPr lang="ru-RU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   </a:t>
            </a:r>
            <a:r>
              <a:rPr lang="en-US" sz="2000" dirty="0" err="1" smtClean="0"/>
              <a:t>selection.enter</a:t>
            </a:r>
            <a:r>
              <a:rPr lang="en-US" sz="2000" dirty="0" smtClean="0"/>
              <a:t>().append("div").style("background-</a:t>
            </a:r>
            <a:r>
              <a:rPr lang="en-US" sz="2000" dirty="0" err="1" smtClean="0"/>
              <a:t>color","red</a:t>
            </a:r>
            <a:r>
              <a:rPr lang="en-US" sz="2000" dirty="0" smtClean="0"/>
              <a:t>")</a:t>
            </a:r>
          </a:p>
          <a:p>
            <a:r>
              <a:rPr lang="en-US" sz="2000" dirty="0" smtClean="0"/>
              <a:t>    .style("width","1px").style("height",'30px')</a:t>
            </a:r>
          </a:p>
          <a:p>
            <a:r>
              <a:rPr lang="en-US" sz="2000" dirty="0" smtClean="0"/>
              <a:t>    .on("</a:t>
            </a:r>
            <a:r>
              <a:rPr lang="en-US" sz="2000" dirty="0" err="1" smtClean="0"/>
              <a:t>click",function</a:t>
            </a:r>
            <a:r>
              <a:rPr lang="en-US" sz="2000" dirty="0" smtClean="0"/>
              <a:t>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</a:t>
            </a:r>
            <a:r>
              <a:rPr lang="en-US" sz="2000" dirty="0" err="1" smtClean="0"/>
              <a:t>array.splice</a:t>
            </a:r>
            <a:r>
              <a:rPr lang="en-US" sz="2000" dirty="0" smtClean="0"/>
              <a:t>(index,1);}).transition()</a:t>
            </a:r>
          </a:p>
          <a:p>
            <a:r>
              <a:rPr lang="en-US" sz="2000" dirty="0" smtClean="0"/>
              <a:t>    .duration(2000).text(function(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data})</a:t>
            </a:r>
          </a:p>
          <a:p>
            <a:r>
              <a:rPr lang="en-US" sz="2000" dirty="0" smtClean="0"/>
              <a:t>    .style("background-</a:t>
            </a:r>
            <a:r>
              <a:rPr lang="en-US" sz="2000" dirty="0" err="1" smtClean="0"/>
              <a:t>color",function</a:t>
            </a:r>
            <a:r>
              <a:rPr lang="en-US" sz="2000" dirty="0" smtClean="0"/>
              <a:t>(){return </a:t>
            </a:r>
            <a:r>
              <a:rPr lang="en-US" sz="2000" dirty="0" err="1" smtClean="0"/>
              <a:t>randomColor</a:t>
            </a:r>
            <a:r>
              <a:rPr lang="en-US" sz="2000" dirty="0" smtClean="0"/>
              <a:t>()})</a:t>
            </a:r>
          </a:p>
          <a:p>
            <a:r>
              <a:rPr lang="en-US" sz="2000" dirty="0" smtClean="0"/>
              <a:t>    .style("</a:t>
            </a:r>
            <a:r>
              <a:rPr lang="en-US" sz="2000" dirty="0" err="1" smtClean="0"/>
              <a:t>color","white</a:t>
            </a:r>
            <a:r>
              <a:rPr lang="en-US" sz="2000" dirty="0" smtClean="0"/>
              <a:t>").style("</a:t>
            </a:r>
            <a:r>
              <a:rPr lang="en-US" sz="2000" dirty="0" err="1" smtClean="0"/>
              <a:t>width",function</a:t>
            </a:r>
            <a:r>
              <a:rPr lang="en-US" sz="2000" dirty="0" smtClean="0"/>
              <a:t>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data+"</a:t>
            </a:r>
            <a:r>
              <a:rPr lang="en-US" sz="2000" dirty="0" err="1" smtClean="0"/>
              <a:t>px</a:t>
            </a:r>
            <a:r>
              <a:rPr lang="en-US" sz="2000" dirty="0" smtClean="0"/>
              <a:t>"});</a:t>
            </a:r>
          </a:p>
          <a:p>
            <a:endParaRPr lang="en-US" sz="2000" dirty="0" smtClean="0"/>
          </a:p>
          <a:p>
            <a:r>
              <a:rPr lang="en-US" sz="2000" dirty="0" smtClean="0"/>
              <a:t>    </a:t>
            </a:r>
            <a:r>
              <a:rPr lang="en-US" sz="2000" dirty="0" err="1" smtClean="0"/>
              <a:t>selection.exit</a:t>
            </a:r>
            <a:r>
              <a:rPr lang="en-US" sz="2000" dirty="0" smtClean="0"/>
              <a:t>().style("</a:t>
            </a:r>
            <a:r>
              <a:rPr lang="en-US" sz="2000" dirty="0" err="1" smtClean="0"/>
              <a:t>width",function</a:t>
            </a:r>
            <a:r>
              <a:rPr lang="en-US" sz="2000" dirty="0" smtClean="0"/>
              <a:t>(</a:t>
            </a:r>
            <a:r>
              <a:rPr lang="en-US" sz="2000" dirty="0" err="1" smtClean="0"/>
              <a:t>data,index</a:t>
            </a:r>
            <a:r>
              <a:rPr lang="en-US" sz="2000" dirty="0" smtClean="0"/>
              <a:t>){return data+"</a:t>
            </a:r>
            <a:r>
              <a:rPr lang="en-US" sz="2000" dirty="0" err="1" smtClean="0"/>
              <a:t>px</a:t>
            </a:r>
            <a:r>
              <a:rPr lang="en-US" sz="2000" dirty="0" smtClean="0"/>
              <a:t>"})</a:t>
            </a:r>
          </a:p>
          <a:p>
            <a:r>
              <a:rPr lang="en-US" sz="2000" dirty="0" smtClean="0"/>
              <a:t>    .transition().duration(1000).style("width",1+"</a:t>
            </a:r>
            <a:r>
              <a:rPr lang="en-US" sz="2000" dirty="0" err="1" smtClean="0"/>
              <a:t>px</a:t>
            </a:r>
            <a:r>
              <a:rPr lang="en-US" sz="2000" dirty="0" smtClean="0"/>
              <a:t>").remove();}</a:t>
            </a:r>
            <a:endParaRPr lang="ru-RU" sz="20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его код…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Анимированый</a:t>
            </a:r>
            <a:r>
              <a:rPr lang="ru-RU" dirty="0" smtClean="0"/>
              <a:t> график</a:t>
            </a:r>
            <a:r>
              <a:rPr lang="en-US" dirty="0" smtClean="0"/>
              <a:t> http://bl.ocks.org/mbostock/3943967</a:t>
            </a:r>
            <a:endParaRPr lang="ru-RU" dirty="0"/>
          </a:p>
        </p:txBody>
      </p:sp>
      <p:pic>
        <p:nvPicPr>
          <p:cNvPr id="1026" name="Picture 2" descr="Enter image description her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500174"/>
            <a:ext cx="8858280" cy="5133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Стильные часы (работающие)</a:t>
            </a:r>
            <a:br>
              <a:rPr lang="ru-RU" dirty="0" smtClean="0"/>
            </a:br>
            <a:r>
              <a:rPr lang="en-US" dirty="0" smtClean="0"/>
              <a:t> http://bl.ocks.org/mbostock/1096355</a:t>
            </a:r>
            <a:endParaRPr lang="ru-RU" dirty="0"/>
          </a:p>
        </p:txBody>
      </p:sp>
      <p:pic>
        <p:nvPicPr>
          <p:cNvPr id="10241" name="Picture 1" descr="C:\Users\Admin\Desktop\PolarClock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6944" y="1428736"/>
            <a:ext cx="5219700" cy="5210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1141</Words>
  <PresentationFormat>Экран (4:3)</PresentationFormat>
  <Paragraphs>134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Тема Office</vt:lpstr>
      <vt:lpstr>Обзор библиотеки D3.js</vt:lpstr>
      <vt:lpstr>Что такое d3.js?</vt:lpstr>
      <vt:lpstr>Слайд 3</vt:lpstr>
      <vt:lpstr>Примеры использования библиотеки</vt:lpstr>
      <vt:lpstr>Свой, тестовый пример</vt:lpstr>
      <vt:lpstr>Ещё свой пример</vt:lpstr>
      <vt:lpstr>И его код…</vt:lpstr>
      <vt:lpstr>Анимированый график http://bl.ocks.org/mbostock/3943967</vt:lpstr>
      <vt:lpstr>Стильные часы (работающие)  http://bl.ocks.org/mbostock/1096355</vt:lpstr>
      <vt:lpstr>Шестерёнки https://bl.ocks.org/mbostock/1353700</vt:lpstr>
      <vt:lpstr>Просто анимация на SVG https://bl.ocks.org/mbostock/4165404</vt:lpstr>
      <vt:lpstr>Шарики, убегающие от курсора https://bl.ocks.org/mbostock/3231298</vt:lpstr>
      <vt:lpstr>Гистограмма,с случайными данными https://bl.ocks.org/mbostock/3048450</vt:lpstr>
      <vt:lpstr>Анимированная сфера в SVG https://www.jasondavies.com/maps/sphere-spirals/</vt:lpstr>
      <vt:lpstr>Кликабельная круговая диаграмма https://bl.ocks.org/mbostock/5944371</vt:lpstr>
      <vt:lpstr>Графика, красиво меняющая форму по нажатию на “update” https://bl.ocks.org/mbostock/4060954  </vt:lpstr>
      <vt:lpstr>Иерархический график https://bl.ocks.org/mbostock/1283663</vt:lpstr>
      <vt:lpstr>Слайд 18</vt:lpstr>
      <vt:lpstr>Слайд 19</vt:lpstr>
      <vt:lpstr>Текучий интерфейс (fluent interface)</vt:lpstr>
      <vt:lpstr>Навигация в DOM</vt:lpstr>
      <vt:lpstr>В D3 нет методов для создания группы DOM-элементов</vt:lpstr>
      <vt:lpstr>Слайд 23</vt:lpstr>
      <vt:lpstr>Пример кода:</vt:lpstr>
      <vt:lpstr>Почему так сложно?</vt:lpstr>
      <vt:lpstr>Обработка всех состояний</vt:lpstr>
      <vt:lpstr>Пример кода</vt:lpstr>
      <vt:lpstr>Результат</vt:lpstr>
      <vt:lpstr>Анимация</vt:lpstr>
      <vt:lpstr>Вопросы к экзамену</vt:lpstr>
      <vt:lpstr>Ссылки на статьи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d3.js?</dc:title>
  <cp:lastModifiedBy>Deafult User</cp:lastModifiedBy>
  <cp:revision>89</cp:revision>
  <dcterms:modified xsi:type="dcterms:W3CDTF">2017-03-02T19:44:29Z</dcterms:modified>
</cp:coreProperties>
</file>